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F94239-DE92-43AC-8D4B-BA3EED26BB94}" v="99" dt="2025-11-27T12:50:22.6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975EE6-5DCF-448D-999B-A10811379298}" type="doc">
      <dgm:prSet loTypeId="urn:microsoft.com/office/officeart/2005/8/layout/hierarchy1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B1413D8-7AB2-43E4-A8E3-B98ACE7666F6}">
      <dgm:prSet custT="1"/>
      <dgm:spPr/>
      <dgm:t>
        <a:bodyPr/>
        <a:lstStyle/>
        <a:p>
          <a:pPr algn="ctr" rtl="0">
            <a:lnSpc>
              <a:spcPct val="90000"/>
            </a:lnSpc>
          </a:pPr>
          <a:r>
            <a:rPr lang="pt-BR" sz="1800" b="1">
              <a:solidFill>
                <a:srgbClr val="00B050"/>
              </a:solidFill>
              <a:latin typeface="Calisto MT"/>
              <a:ea typeface="+mn-ea"/>
              <a:cs typeface="+mn-cs"/>
            </a:rPr>
            <a:t>Elizeu Costa Oliveira       Versionamento no GitHub</a:t>
          </a:r>
          <a:endParaRPr lang="en-US" sz="1600" b="0">
            <a:solidFill>
              <a:srgbClr val="00B050"/>
            </a:solidFill>
            <a:latin typeface="Calisto MT"/>
            <a:ea typeface="+mn-ea"/>
            <a:cs typeface="+mn-cs"/>
          </a:endParaRPr>
        </a:p>
      </dgm:t>
    </dgm:pt>
    <dgm:pt modelId="{BEBB4DDB-2ABE-4EBA-9CC0-ED038EB1B550}" type="parTrans" cxnId="{4262DAE5-4FC4-4FF1-AF26-B045F644C8F2}">
      <dgm:prSet/>
      <dgm:spPr/>
      <dgm:t>
        <a:bodyPr/>
        <a:lstStyle/>
        <a:p>
          <a:endParaRPr lang="en-US"/>
        </a:p>
      </dgm:t>
    </dgm:pt>
    <dgm:pt modelId="{A2EA0129-1212-483A-974B-0355DA52EA86}" type="sibTrans" cxnId="{4262DAE5-4FC4-4FF1-AF26-B045F644C8F2}">
      <dgm:prSet/>
      <dgm:spPr/>
      <dgm:t>
        <a:bodyPr/>
        <a:lstStyle/>
        <a:p>
          <a:endParaRPr lang="en-US"/>
        </a:p>
      </dgm:t>
    </dgm:pt>
    <dgm:pt modelId="{2DCF0782-2E9B-4790-816B-276C797B7FC7}">
      <dgm:prSet custT="1"/>
      <dgm:spPr/>
      <dgm:t>
        <a:bodyPr/>
        <a:lstStyle/>
        <a:p>
          <a:pPr algn="ctr">
            <a:lnSpc>
              <a:spcPct val="90000"/>
            </a:lnSpc>
          </a:pPr>
          <a:r>
            <a:rPr lang="pt-BR" sz="1800" b="1">
              <a:solidFill>
                <a:srgbClr val="00B050"/>
              </a:solidFill>
              <a:latin typeface="Calisto MT"/>
              <a:ea typeface="+mn-ea"/>
              <a:cs typeface="+mn-cs"/>
            </a:rPr>
            <a:t>Lucas Trindade Marques    Desenvolvimento e implementação do </a:t>
          </a:r>
          <a:r>
            <a:rPr lang="pt-BR" sz="1800" b="1" err="1">
              <a:solidFill>
                <a:srgbClr val="00B050"/>
              </a:solidFill>
              <a:latin typeface="Calisto MT"/>
              <a:ea typeface="+mn-ea"/>
              <a:cs typeface="+mn-cs"/>
            </a:rPr>
            <a:t>backend</a:t>
          </a:r>
          <a:endParaRPr lang="pt-BR" sz="1800" b="1">
            <a:solidFill>
              <a:srgbClr val="00B050"/>
            </a:solidFill>
            <a:latin typeface="Calisto MT"/>
            <a:ea typeface="+mn-ea"/>
            <a:cs typeface="+mn-cs"/>
          </a:endParaRPr>
        </a:p>
      </dgm:t>
    </dgm:pt>
    <dgm:pt modelId="{9191F982-E83A-414C-93C7-197E95B8CD4B}" type="parTrans" cxnId="{6C9E282C-3C47-4E7B-A3D5-95C76882C2A8}">
      <dgm:prSet/>
      <dgm:spPr/>
      <dgm:t>
        <a:bodyPr/>
        <a:lstStyle/>
        <a:p>
          <a:endParaRPr lang="en-US"/>
        </a:p>
      </dgm:t>
    </dgm:pt>
    <dgm:pt modelId="{DD82A7A8-0194-4826-B7A3-CA99E70DECBD}" type="sibTrans" cxnId="{6C9E282C-3C47-4E7B-A3D5-95C76882C2A8}">
      <dgm:prSet/>
      <dgm:spPr/>
      <dgm:t>
        <a:bodyPr/>
        <a:lstStyle/>
        <a:p>
          <a:endParaRPr lang="en-US"/>
        </a:p>
      </dgm:t>
    </dgm:pt>
    <dgm:pt modelId="{43932E0A-CDC1-4029-B156-8F65BECB75ED}">
      <dgm:prSet custT="1"/>
      <dgm:spPr/>
      <dgm:t>
        <a:bodyPr/>
        <a:lstStyle/>
        <a:p>
          <a:pPr algn="ctr">
            <a:lnSpc>
              <a:spcPct val="90000"/>
            </a:lnSpc>
          </a:pPr>
          <a:r>
            <a:rPr lang="pt-BR" sz="1600" b="1">
              <a:solidFill>
                <a:srgbClr val="00B050"/>
              </a:solidFill>
              <a:latin typeface="Calisto MT"/>
              <a:ea typeface="+mn-ea"/>
              <a:cs typeface="+mn-cs"/>
            </a:rPr>
            <a:t>Claudia Trindade Marques           </a:t>
          </a:r>
        </a:p>
        <a:p>
          <a:pPr algn="ctr">
            <a:lnSpc>
              <a:spcPct val="90000"/>
            </a:lnSpc>
          </a:pPr>
          <a:r>
            <a:rPr lang="pt-BR" sz="1600" b="1">
              <a:solidFill>
                <a:srgbClr val="00B050"/>
              </a:solidFill>
              <a:latin typeface="Calisto MT"/>
              <a:ea typeface="+mn-ea"/>
              <a:cs typeface="+mn-cs"/>
            </a:rPr>
            <a:t> Definiu os requisitos e elaborou a apresentação em slides</a:t>
          </a:r>
          <a:endParaRPr lang="en-US" sz="1600" b="0">
            <a:solidFill>
              <a:srgbClr val="00B050"/>
            </a:solidFill>
            <a:latin typeface="Calisto MT"/>
            <a:ea typeface="+mn-ea"/>
            <a:cs typeface="+mn-cs"/>
          </a:endParaRPr>
        </a:p>
      </dgm:t>
    </dgm:pt>
    <dgm:pt modelId="{F9420E39-C70A-4923-90C9-02ADDC03C9EF}" type="parTrans" cxnId="{5A50727C-2CE0-4121-84E4-EE8A1AB8F67E}">
      <dgm:prSet/>
      <dgm:spPr/>
      <dgm:t>
        <a:bodyPr/>
        <a:lstStyle/>
        <a:p>
          <a:endParaRPr lang="en-US"/>
        </a:p>
      </dgm:t>
    </dgm:pt>
    <dgm:pt modelId="{7E7A8488-1AAA-4936-95E4-850BE6EC073D}" type="sibTrans" cxnId="{5A50727C-2CE0-4121-84E4-EE8A1AB8F67E}">
      <dgm:prSet/>
      <dgm:spPr/>
    </dgm:pt>
    <dgm:pt modelId="{D823CA28-F254-4BF8-A82F-C2F769A50091}" type="pres">
      <dgm:prSet presAssocID="{2A975EE6-5DCF-448D-999B-A1081137929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5359364-853D-4802-A899-630F1BBE9120}" type="pres">
      <dgm:prSet presAssocID="{1B1413D8-7AB2-43E4-A8E3-B98ACE7666F6}" presName="hierRoot1" presStyleCnt="0"/>
      <dgm:spPr/>
    </dgm:pt>
    <dgm:pt modelId="{FB6AC130-724D-4CBC-9158-4AAC541C2725}" type="pres">
      <dgm:prSet presAssocID="{1B1413D8-7AB2-43E4-A8E3-B98ACE7666F6}" presName="composite" presStyleCnt="0"/>
      <dgm:spPr/>
    </dgm:pt>
    <dgm:pt modelId="{8D8D28E1-4E57-4E47-9CB8-DE5F5EE46E97}" type="pres">
      <dgm:prSet presAssocID="{1B1413D8-7AB2-43E4-A8E3-B98ACE7666F6}" presName="background" presStyleLbl="node0" presStyleIdx="0" presStyleCnt="3"/>
      <dgm:spPr/>
    </dgm:pt>
    <dgm:pt modelId="{7E5FADFB-74FC-4550-A241-FD555019321D}" type="pres">
      <dgm:prSet presAssocID="{1B1413D8-7AB2-43E4-A8E3-B98ACE7666F6}" presName="text" presStyleLbl="fgAcc0" presStyleIdx="0" presStyleCnt="3" custScaleX="93395" custScaleY="214878" custLinFactNeighborX="3705" custLinFactNeighborY="2105">
        <dgm:presLayoutVars>
          <dgm:chPref val="3"/>
        </dgm:presLayoutVars>
      </dgm:prSet>
      <dgm:spPr/>
    </dgm:pt>
    <dgm:pt modelId="{F979ACE3-B6AA-404B-BBDC-02C8FFBDE65D}" type="pres">
      <dgm:prSet presAssocID="{1B1413D8-7AB2-43E4-A8E3-B98ACE7666F6}" presName="hierChild2" presStyleCnt="0"/>
      <dgm:spPr/>
    </dgm:pt>
    <dgm:pt modelId="{99B0CFAE-1709-4982-A813-60DBD9BB9000}" type="pres">
      <dgm:prSet presAssocID="{2DCF0782-2E9B-4790-816B-276C797B7FC7}" presName="hierRoot1" presStyleCnt="0"/>
      <dgm:spPr/>
    </dgm:pt>
    <dgm:pt modelId="{8C39908B-1A4B-451E-ACBF-FA92EC3748C8}" type="pres">
      <dgm:prSet presAssocID="{2DCF0782-2E9B-4790-816B-276C797B7FC7}" presName="composite" presStyleCnt="0"/>
      <dgm:spPr/>
    </dgm:pt>
    <dgm:pt modelId="{C3629BA9-83AD-448B-8D15-C24E48723671}" type="pres">
      <dgm:prSet presAssocID="{2DCF0782-2E9B-4790-816B-276C797B7FC7}" presName="background" presStyleLbl="node0" presStyleIdx="1" presStyleCnt="3"/>
      <dgm:spPr/>
    </dgm:pt>
    <dgm:pt modelId="{1F3D9C5B-C223-49F8-BDA5-06AC83A4620A}" type="pres">
      <dgm:prSet presAssocID="{2DCF0782-2E9B-4790-816B-276C797B7FC7}" presName="text" presStyleLbl="fgAcc0" presStyleIdx="1" presStyleCnt="3" custScaleY="217449" custLinFactNeighborX="8170" custLinFactNeighborY="2551">
        <dgm:presLayoutVars>
          <dgm:chPref val="3"/>
        </dgm:presLayoutVars>
      </dgm:prSet>
      <dgm:spPr/>
    </dgm:pt>
    <dgm:pt modelId="{238A2F24-E404-459B-AC35-718D37028573}" type="pres">
      <dgm:prSet presAssocID="{2DCF0782-2E9B-4790-816B-276C797B7FC7}" presName="hierChild2" presStyleCnt="0"/>
      <dgm:spPr/>
    </dgm:pt>
    <dgm:pt modelId="{B5F3847C-2895-41AD-AB24-CF91EA1E04F6}" type="pres">
      <dgm:prSet presAssocID="{43932E0A-CDC1-4029-B156-8F65BECB75ED}" presName="hierRoot1" presStyleCnt="0"/>
      <dgm:spPr/>
    </dgm:pt>
    <dgm:pt modelId="{3781C305-DC6B-4B6F-8109-B60D0E260017}" type="pres">
      <dgm:prSet presAssocID="{43932E0A-CDC1-4029-B156-8F65BECB75ED}" presName="composite" presStyleCnt="0"/>
      <dgm:spPr/>
    </dgm:pt>
    <dgm:pt modelId="{4827735B-0027-4339-AD95-4EE0C295ABCE}" type="pres">
      <dgm:prSet presAssocID="{43932E0A-CDC1-4029-B156-8F65BECB75ED}" presName="background" presStyleLbl="node0" presStyleIdx="2" presStyleCnt="3"/>
      <dgm:spPr/>
    </dgm:pt>
    <dgm:pt modelId="{615E3C2B-5DF7-4D0A-A608-F17746047DE5}" type="pres">
      <dgm:prSet presAssocID="{43932E0A-CDC1-4029-B156-8F65BECB75ED}" presName="text" presStyleLbl="fgAcc0" presStyleIdx="2" presStyleCnt="3" custScaleX="103070" custScaleY="219890" custLinFactNeighborX="10421" custLinFactNeighborY="9721">
        <dgm:presLayoutVars>
          <dgm:chPref val="3"/>
        </dgm:presLayoutVars>
      </dgm:prSet>
      <dgm:spPr/>
    </dgm:pt>
    <dgm:pt modelId="{CBFB2677-414C-4442-BCE0-5D1FECE9EB47}" type="pres">
      <dgm:prSet presAssocID="{43932E0A-CDC1-4029-B156-8F65BECB75ED}" presName="hierChild2" presStyleCnt="0"/>
      <dgm:spPr/>
    </dgm:pt>
  </dgm:ptLst>
  <dgm:cxnLst>
    <dgm:cxn modelId="{4CFD4E27-B1B3-44B4-897C-2A87E13629A1}" type="presOf" srcId="{1B1413D8-7AB2-43E4-A8E3-B98ACE7666F6}" destId="{7E5FADFB-74FC-4550-A241-FD555019321D}" srcOrd="0" destOrd="0" presId="urn:microsoft.com/office/officeart/2005/8/layout/hierarchy1"/>
    <dgm:cxn modelId="{6C9E282C-3C47-4E7B-A3D5-95C76882C2A8}" srcId="{2A975EE6-5DCF-448D-999B-A10811379298}" destId="{2DCF0782-2E9B-4790-816B-276C797B7FC7}" srcOrd="1" destOrd="0" parTransId="{9191F982-E83A-414C-93C7-197E95B8CD4B}" sibTransId="{DD82A7A8-0194-4826-B7A3-CA99E70DECBD}"/>
    <dgm:cxn modelId="{C2A9545D-CD55-4228-A917-99CFFF739588}" type="presOf" srcId="{2A975EE6-5DCF-448D-999B-A10811379298}" destId="{D823CA28-F254-4BF8-A82F-C2F769A50091}" srcOrd="0" destOrd="0" presId="urn:microsoft.com/office/officeart/2005/8/layout/hierarchy1"/>
    <dgm:cxn modelId="{5A50727C-2CE0-4121-84E4-EE8A1AB8F67E}" srcId="{2A975EE6-5DCF-448D-999B-A10811379298}" destId="{43932E0A-CDC1-4029-B156-8F65BECB75ED}" srcOrd="2" destOrd="0" parTransId="{F9420E39-C70A-4923-90C9-02ADDC03C9EF}" sibTransId="{7E7A8488-1AAA-4936-95E4-850BE6EC073D}"/>
    <dgm:cxn modelId="{4262DAE5-4FC4-4FF1-AF26-B045F644C8F2}" srcId="{2A975EE6-5DCF-448D-999B-A10811379298}" destId="{1B1413D8-7AB2-43E4-A8E3-B98ACE7666F6}" srcOrd="0" destOrd="0" parTransId="{BEBB4DDB-2ABE-4EBA-9CC0-ED038EB1B550}" sibTransId="{A2EA0129-1212-483A-974B-0355DA52EA86}"/>
    <dgm:cxn modelId="{6B540CE6-3102-45F5-831C-029150E17528}" type="presOf" srcId="{2DCF0782-2E9B-4790-816B-276C797B7FC7}" destId="{1F3D9C5B-C223-49F8-BDA5-06AC83A4620A}" srcOrd="0" destOrd="0" presId="urn:microsoft.com/office/officeart/2005/8/layout/hierarchy1"/>
    <dgm:cxn modelId="{1A64F1EA-0EA5-4265-A6E1-B5E0670F2E61}" type="presOf" srcId="{43932E0A-CDC1-4029-B156-8F65BECB75ED}" destId="{615E3C2B-5DF7-4D0A-A608-F17746047DE5}" srcOrd="0" destOrd="0" presId="urn:microsoft.com/office/officeart/2005/8/layout/hierarchy1"/>
    <dgm:cxn modelId="{AC796952-624C-44C2-94B1-A3E1E1606D18}" type="presParOf" srcId="{D823CA28-F254-4BF8-A82F-C2F769A50091}" destId="{E5359364-853D-4802-A899-630F1BBE9120}" srcOrd="0" destOrd="0" presId="urn:microsoft.com/office/officeart/2005/8/layout/hierarchy1"/>
    <dgm:cxn modelId="{5A40F2C6-9442-4034-83A6-C898B5C58A56}" type="presParOf" srcId="{E5359364-853D-4802-A899-630F1BBE9120}" destId="{FB6AC130-724D-4CBC-9158-4AAC541C2725}" srcOrd="0" destOrd="0" presId="urn:microsoft.com/office/officeart/2005/8/layout/hierarchy1"/>
    <dgm:cxn modelId="{463D4C16-5616-4EC4-8406-EDDA41AE9E0C}" type="presParOf" srcId="{FB6AC130-724D-4CBC-9158-4AAC541C2725}" destId="{8D8D28E1-4E57-4E47-9CB8-DE5F5EE46E97}" srcOrd="0" destOrd="0" presId="urn:microsoft.com/office/officeart/2005/8/layout/hierarchy1"/>
    <dgm:cxn modelId="{312E06F1-3187-4FC3-AC37-CF16202706F9}" type="presParOf" srcId="{FB6AC130-724D-4CBC-9158-4AAC541C2725}" destId="{7E5FADFB-74FC-4550-A241-FD555019321D}" srcOrd="1" destOrd="0" presId="urn:microsoft.com/office/officeart/2005/8/layout/hierarchy1"/>
    <dgm:cxn modelId="{C9108382-6EAA-4F58-9D8B-127121F2BA31}" type="presParOf" srcId="{E5359364-853D-4802-A899-630F1BBE9120}" destId="{F979ACE3-B6AA-404B-BBDC-02C8FFBDE65D}" srcOrd="1" destOrd="0" presId="urn:microsoft.com/office/officeart/2005/8/layout/hierarchy1"/>
    <dgm:cxn modelId="{F066648D-5986-4A27-8A15-0247E53E5024}" type="presParOf" srcId="{D823CA28-F254-4BF8-A82F-C2F769A50091}" destId="{99B0CFAE-1709-4982-A813-60DBD9BB9000}" srcOrd="1" destOrd="0" presId="urn:microsoft.com/office/officeart/2005/8/layout/hierarchy1"/>
    <dgm:cxn modelId="{2AD230EB-947B-474F-BC17-E1BF8B738D2B}" type="presParOf" srcId="{99B0CFAE-1709-4982-A813-60DBD9BB9000}" destId="{8C39908B-1A4B-451E-ACBF-FA92EC3748C8}" srcOrd="0" destOrd="0" presId="urn:microsoft.com/office/officeart/2005/8/layout/hierarchy1"/>
    <dgm:cxn modelId="{9F377C53-7279-4244-A037-782968A92BED}" type="presParOf" srcId="{8C39908B-1A4B-451E-ACBF-FA92EC3748C8}" destId="{C3629BA9-83AD-448B-8D15-C24E48723671}" srcOrd="0" destOrd="0" presId="urn:microsoft.com/office/officeart/2005/8/layout/hierarchy1"/>
    <dgm:cxn modelId="{1229B790-28C1-4268-8368-B4D8185BD2CA}" type="presParOf" srcId="{8C39908B-1A4B-451E-ACBF-FA92EC3748C8}" destId="{1F3D9C5B-C223-49F8-BDA5-06AC83A4620A}" srcOrd="1" destOrd="0" presId="urn:microsoft.com/office/officeart/2005/8/layout/hierarchy1"/>
    <dgm:cxn modelId="{5832249C-2F10-47A4-875A-3928AAE37157}" type="presParOf" srcId="{99B0CFAE-1709-4982-A813-60DBD9BB9000}" destId="{238A2F24-E404-459B-AC35-718D37028573}" srcOrd="1" destOrd="0" presId="urn:microsoft.com/office/officeart/2005/8/layout/hierarchy1"/>
    <dgm:cxn modelId="{CA8B6DBA-42A5-4057-8B57-7AA8CEBAFD89}" type="presParOf" srcId="{D823CA28-F254-4BF8-A82F-C2F769A50091}" destId="{B5F3847C-2895-41AD-AB24-CF91EA1E04F6}" srcOrd="2" destOrd="0" presId="urn:microsoft.com/office/officeart/2005/8/layout/hierarchy1"/>
    <dgm:cxn modelId="{C7B93694-95EA-4456-9521-20B14A2DDBE4}" type="presParOf" srcId="{B5F3847C-2895-41AD-AB24-CF91EA1E04F6}" destId="{3781C305-DC6B-4B6F-8109-B60D0E260017}" srcOrd="0" destOrd="0" presId="urn:microsoft.com/office/officeart/2005/8/layout/hierarchy1"/>
    <dgm:cxn modelId="{C618F3DC-5314-4DA7-AAB7-868579A0BB4F}" type="presParOf" srcId="{3781C305-DC6B-4B6F-8109-B60D0E260017}" destId="{4827735B-0027-4339-AD95-4EE0C295ABCE}" srcOrd="0" destOrd="0" presId="urn:microsoft.com/office/officeart/2005/8/layout/hierarchy1"/>
    <dgm:cxn modelId="{1BF6A0B4-C25C-4F0B-B34C-FC4A9951B8D6}" type="presParOf" srcId="{3781C305-DC6B-4B6F-8109-B60D0E260017}" destId="{615E3C2B-5DF7-4D0A-A608-F17746047DE5}" srcOrd="1" destOrd="0" presId="urn:microsoft.com/office/officeart/2005/8/layout/hierarchy1"/>
    <dgm:cxn modelId="{0D2AA629-B003-49FF-8CC3-001F720DC54B}" type="presParOf" srcId="{B5F3847C-2895-41AD-AB24-CF91EA1E04F6}" destId="{CBFB2677-414C-4442-BCE0-5D1FECE9EB4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8D28E1-4E57-4E47-9CB8-DE5F5EE46E97}">
      <dsp:nvSpPr>
        <dsp:cNvPr id="0" name=""/>
        <dsp:cNvSpPr/>
      </dsp:nvSpPr>
      <dsp:spPr>
        <a:xfrm>
          <a:off x="885092" y="36419"/>
          <a:ext cx="2417904" cy="35324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E5FADFB-74FC-4550-A241-FD555019321D}">
      <dsp:nvSpPr>
        <dsp:cNvPr id="0" name=""/>
        <dsp:cNvSpPr/>
      </dsp:nvSpPr>
      <dsp:spPr>
        <a:xfrm>
          <a:off x="1172748" y="309692"/>
          <a:ext cx="2417904" cy="35324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>
              <a:solidFill>
                <a:srgbClr val="00B050"/>
              </a:solidFill>
              <a:latin typeface="Calisto MT"/>
              <a:ea typeface="+mn-ea"/>
              <a:cs typeface="+mn-cs"/>
            </a:rPr>
            <a:t>Elizeu Costa Oliveira       Versionamento no GitHub</a:t>
          </a:r>
          <a:endParaRPr lang="en-US" sz="1600" b="0" kern="1200">
            <a:solidFill>
              <a:srgbClr val="00B050"/>
            </a:solidFill>
            <a:latin typeface="Calisto MT"/>
            <a:ea typeface="+mn-ea"/>
            <a:cs typeface="+mn-cs"/>
          </a:endParaRPr>
        </a:p>
      </dsp:txBody>
      <dsp:txXfrm>
        <a:off x="1243566" y="380510"/>
        <a:ext cx="2276268" cy="3390855"/>
      </dsp:txXfrm>
    </dsp:sp>
    <dsp:sp modelId="{C3629BA9-83AD-448B-8D15-C24E48723671}">
      <dsp:nvSpPr>
        <dsp:cNvPr id="0" name=""/>
        <dsp:cNvSpPr/>
      </dsp:nvSpPr>
      <dsp:spPr>
        <a:xfrm>
          <a:off x="3993902" y="43751"/>
          <a:ext cx="2588901" cy="357475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F3D9C5B-C223-49F8-BDA5-06AC83A4620A}">
      <dsp:nvSpPr>
        <dsp:cNvPr id="0" name=""/>
        <dsp:cNvSpPr/>
      </dsp:nvSpPr>
      <dsp:spPr>
        <a:xfrm>
          <a:off x="4281558" y="317024"/>
          <a:ext cx="2588901" cy="3574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>
              <a:solidFill>
                <a:srgbClr val="00B050"/>
              </a:solidFill>
              <a:latin typeface="Calisto MT"/>
              <a:ea typeface="+mn-ea"/>
              <a:cs typeface="+mn-cs"/>
            </a:rPr>
            <a:t>Lucas Trindade Marques    Desenvolvimento e implementação do </a:t>
          </a:r>
          <a:r>
            <a:rPr lang="pt-BR" sz="1800" b="1" kern="1200" err="1">
              <a:solidFill>
                <a:srgbClr val="00B050"/>
              </a:solidFill>
              <a:latin typeface="Calisto MT"/>
              <a:ea typeface="+mn-ea"/>
              <a:cs typeface="+mn-cs"/>
            </a:rPr>
            <a:t>backend</a:t>
          </a:r>
          <a:endParaRPr lang="pt-BR" sz="1800" b="1" kern="1200">
            <a:solidFill>
              <a:srgbClr val="00B050"/>
            </a:solidFill>
            <a:latin typeface="Calisto MT"/>
            <a:ea typeface="+mn-ea"/>
            <a:cs typeface="+mn-cs"/>
          </a:endParaRPr>
        </a:p>
      </dsp:txBody>
      <dsp:txXfrm>
        <a:off x="4357384" y="392850"/>
        <a:ext cx="2437249" cy="3423105"/>
      </dsp:txXfrm>
    </dsp:sp>
    <dsp:sp modelId="{4827735B-0027-4339-AD95-4EE0C295ABCE}">
      <dsp:nvSpPr>
        <dsp:cNvPr id="0" name=""/>
        <dsp:cNvSpPr/>
      </dsp:nvSpPr>
      <dsp:spPr>
        <a:xfrm>
          <a:off x="7216391" y="3628"/>
          <a:ext cx="2668380" cy="36148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15E3C2B-5DF7-4D0A-A608-F17746047DE5}">
      <dsp:nvSpPr>
        <dsp:cNvPr id="0" name=""/>
        <dsp:cNvSpPr/>
      </dsp:nvSpPr>
      <dsp:spPr>
        <a:xfrm>
          <a:off x="7504047" y="276901"/>
          <a:ext cx="2668380" cy="36148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>
              <a:solidFill>
                <a:srgbClr val="00B050"/>
              </a:solidFill>
              <a:latin typeface="Calisto MT"/>
              <a:ea typeface="+mn-ea"/>
              <a:cs typeface="+mn-cs"/>
            </a:rPr>
            <a:t>Claudia Trindade Marques          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>
              <a:solidFill>
                <a:srgbClr val="00B050"/>
              </a:solidFill>
              <a:latin typeface="Calisto MT"/>
              <a:ea typeface="+mn-ea"/>
              <a:cs typeface="+mn-cs"/>
            </a:rPr>
            <a:t> Definiu os requisitos e elaborou a apresentação em slides</a:t>
          </a:r>
          <a:endParaRPr lang="en-US" sz="1600" b="0" kern="1200">
            <a:solidFill>
              <a:srgbClr val="00B050"/>
            </a:solidFill>
            <a:latin typeface="Calisto MT"/>
            <a:ea typeface="+mn-ea"/>
            <a:cs typeface="+mn-cs"/>
          </a:endParaRPr>
        </a:p>
      </dsp:txBody>
      <dsp:txXfrm>
        <a:off x="7582201" y="355055"/>
        <a:ext cx="2512072" cy="3458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694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380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81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37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3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11/27/2025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90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8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11/27/2025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42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23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3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raul-vicenzi.blogspot.com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1000"/>
            <a:lum/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rcRect/>
          <a:stretch>
            <a:fillRect l="-79000" r="-7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584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946F0-5D45-76BF-D707-3CF6613CD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78362"/>
            <a:ext cx="3934326" cy="2663404"/>
          </a:xfrm>
        </p:spPr>
        <p:txBody>
          <a:bodyPr>
            <a:normAutofit/>
          </a:bodyPr>
          <a:lstStyle/>
          <a:p>
            <a:br>
              <a:rPr lang="pt-BR" sz="3400">
                <a:solidFill>
                  <a:srgbClr val="00B050"/>
                </a:solidFill>
                <a:latin typeface="Amasis MT Pro Medium" panose="02040604050005020304" pitchFamily="18" charset="0"/>
              </a:rPr>
            </a:br>
            <a:r>
              <a:rPr lang="pt-BR" sz="4400">
                <a:solidFill>
                  <a:srgbClr val="00B050"/>
                </a:solidFill>
                <a:latin typeface="Amasis MT Pro Medium" panose="02040604050005020304" pitchFamily="18" charset="0"/>
              </a:rPr>
              <a:t>Saquarema</a:t>
            </a:r>
            <a:br>
              <a:rPr lang="pt-BR" sz="3600">
                <a:solidFill>
                  <a:srgbClr val="00B050"/>
                </a:solidFill>
                <a:latin typeface="Amasis MT Pro Medium" panose="02040604050005020304" pitchFamily="18" charset="0"/>
              </a:rPr>
            </a:br>
            <a:r>
              <a:rPr lang="pt-BR" sz="3600">
                <a:solidFill>
                  <a:srgbClr val="00B050"/>
                </a:solidFill>
                <a:latin typeface="Amasis MT Pro Medium" panose="02040604050005020304" pitchFamily="18" charset="0"/>
              </a:rPr>
              <a:t>verde online</a:t>
            </a:r>
            <a:br>
              <a:rPr lang="pt-BR" sz="3600">
                <a:solidFill>
                  <a:srgbClr val="00B050"/>
                </a:solidFill>
              </a:rPr>
            </a:br>
            <a:endParaRPr lang="pt-BR" sz="3400">
              <a:solidFill>
                <a:srgbClr val="00B05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CC2DFAA-1932-6D77-79B8-C00596AF9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9032" y="4074696"/>
            <a:ext cx="3352800" cy="1804944"/>
          </a:xfrm>
        </p:spPr>
        <p:txBody>
          <a:bodyPr>
            <a:normAutofit/>
          </a:bodyPr>
          <a:lstStyle/>
          <a:p>
            <a:r>
              <a:rPr lang="pt-BR" sz="2400">
                <a:latin typeface="Amasis MT Pro Black" panose="020F0502020204030204" pitchFamily="18" charset="0"/>
              </a:rPr>
              <a:t>Conectando a Beleza Natural ao Turismo Sustentável</a:t>
            </a:r>
          </a:p>
        </p:txBody>
      </p:sp>
    </p:spTree>
    <p:extLst>
      <p:ext uri="{BB962C8B-B14F-4D97-AF65-F5344CB8AC3E}">
        <p14:creationId xmlns:p14="http://schemas.microsoft.com/office/powerpoint/2010/main" val="1061011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CC48B9-2A77-0FC4-2517-D955E96A2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00B050"/>
                </a:solidFill>
              </a:rPr>
              <a:t>Componentes da equipe</a:t>
            </a:r>
          </a:p>
        </p:txBody>
      </p:sp>
      <p:graphicFrame>
        <p:nvGraphicFramePr>
          <p:cNvPr id="18" name="Espaço Reservado para Conteúdo 2">
            <a:extLst>
              <a:ext uri="{FF2B5EF4-FFF2-40B4-BE49-F238E27FC236}">
                <a16:creationId xmlns:a16="http://schemas.microsoft.com/office/drawing/2014/main" id="{9DBAD8E6-A555-1A36-136A-2510C264C8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2564786"/>
              </p:ext>
            </p:extLst>
          </p:nvPr>
        </p:nvGraphicFramePr>
        <p:xfrm>
          <a:off x="110616" y="2193484"/>
          <a:ext cx="10691812" cy="3891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0042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ACB315-7DF8-6F10-5022-281242892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896112"/>
            <a:ext cx="10691265" cy="638398"/>
          </a:xfrm>
        </p:spPr>
        <p:txBody>
          <a:bodyPr>
            <a:normAutofit/>
          </a:bodyPr>
          <a:lstStyle/>
          <a:p>
            <a:r>
              <a:rPr lang="pt-BR" sz="2800" dirty="0">
                <a:solidFill>
                  <a:srgbClr val="00B050"/>
                </a:solidFill>
              </a:rPr>
              <a:t>Situação Problema: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8F1BD36-0ED2-21AB-2ABA-437F279E6F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33137" y="1450570"/>
            <a:ext cx="11614484" cy="4360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pt-BR" altLang="pt-BR" i="0" u="none" strike="noStrike" cap="none" normalizeH="0" baseline="0" dirty="0">
                <a:ln>
                  <a:noFill/>
                </a:ln>
                <a:solidFill>
                  <a:srgbClr val="007635"/>
                </a:solidFill>
                <a:latin typeface="Aptos" panose="020B0004020202020204" pitchFamily="34" charset="0"/>
              </a:rPr>
              <a:t>Saquarema é única! Famosa pelo Surf (Capital Nacional do Surf).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pt-BR" altLang="pt-BR" i="0" u="none" strike="noStrike" cap="none" normalizeH="0" baseline="0" dirty="0">
                <a:ln>
                  <a:noFill/>
                </a:ln>
                <a:solidFill>
                  <a:srgbClr val="007635"/>
                </a:solidFill>
                <a:latin typeface="Aptos" panose="020B0004020202020204" pitchFamily="34" charset="0"/>
              </a:rPr>
              <a:t>Ambiente Montanhoso: Atrai turistas e moradores que buscam Ecoturismo e tranquilidade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rgbClr val="007635"/>
                </a:solidFill>
                <a:latin typeface="Aptos" panose="020B00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pt-BR" altLang="pt-BR" b="1" i="0" u="none" strike="noStrike" cap="none" normalizeH="0" baseline="0" dirty="0">
              <a:ln>
                <a:noFill/>
              </a:ln>
              <a:solidFill>
                <a:srgbClr val="007635"/>
              </a:solidFill>
              <a:latin typeface="Aptos" panose="020B00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pt-BR" altLang="pt-BR" i="0" u="none" strike="noStrike" cap="none" normalizeH="0" baseline="0" dirty="0">
                <a:ln>
                  <a:noFill/>
                </a:ln>
                <a:solidFill>
                  <a:srgbClr val="007635"/>
                </a:solidFill>
                <a:latin typeface="Aptos" panose="020B0004020202020204" pitchFamily="34" charset="0"/>
              </a:rPr>
              <a:t>O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rgbClr val="007635"/>
                </a:solidFill>
                <a:latin typeface="Aptos" panose="020B0004020202020204" pitchFamily="34" charset="0"/>
              </a:rPr>
              <a:t>Desafio: </a:t>
            </a:r>
            <a:r>
              <a:rPr kumimoji="0" lang="pt-BR" altLang="pt-BR" i="0" u="none" strike="noStrike" cap="none" normalizeH="0" baseline="0" dirty="0">
                <a:ln>
                  <a:noFill/>
                </a:ln>
                <a:solidFill>
                  <a:srgbClr val="007635"/>
                </a:solidFill>
                <a:latin typeface="Aptos" panose="020B0004020202020204" pitchFamily="34" charset="0"/>
              </a:rPr>
              <a:t>Queremos fortalecer o ecoturismo, mas a informação sobre as atrações está confusa e desatualizada.</a:t>
            </a:r>
            <a:endParaRPr lang="pt-BR" altLang="pt-BR" dirty="0">
              <a:solidFill>
                <a:srgbClr val="007635"/>
              </a:solidFill>
              <a:latin typeface="Aptos" panose="020B0004020202020204" pitchFamily="34" charset="0"/>
            </a:endParaRPr>
          </a:p>
          <a:p>
            <a:r>
              <a:rPr lang="pt-BR" dirty="0">
                <a:solidFill>
                  <a:srgbClr val="007635"/>
                </a:solidFill>
                <a:latin typeface="Aptos" panose="020B0004020202020204" pitchFamily="34" charset="0"/>
              </a:rPr>
              <a:t>Turistas têm dificuldade em encontrar:</a:t>
            </a:r>
          </a:p>
          <a:p>
            <a:r>
              <a:rPr lang="pt-BR" dirty="0">
                <a:solidFill>
                  <a:srgbClr val="007635"/>
                </a:solidFill>
                <a:latin typeface="Aptos" panose="020B0004020202020204" pitchFamily="34" charset="0"/>
              </a:rPr>
              <a:t>Condições das trilhas.</a:t>
            </a:r>
          </a:p>
          <a:p>
            <a:r>
              <a:rPr lang="pt-BR" dirty="0">
                <a:solidFill>
                  <a:srgbClr val="007635"/>
                </a:solidFill>
                <a:latin typeface="Aptos" panose="020B0004020202020204" pitchFamily="34" charset="0"/>
              </a:rPr>
              <a:t>Eventos programados.</a:t>
            </a:r>
          </a:p>
          <a:p>
            <a:r>
              <a:rPr lang="pt-BR" dirty="0">
                <a:solidFill>
                  <a:srgbClr val="007635"/>
                </a:solidFill>
                <a:latin typeface="Aptos" panose="020B0004020202020204" pitchFamily="34" charset="0"/>
              </a:rPr>
              <a:t>Regras de visitação e dicas de segurança.</a:t>
            </a:r>
            <a:endParaRPr lang="pt-BR" altLang="pt-BR" dirty="0">
              <a:solidFill>
                <a:srgbClr val="007635"/>
              </a:solidFill>
              <a:latin typeface="Aptos" panose="020B00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726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F3385A-5E8E-79DA-2AA6-952E0FBE1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59" y="1177348"/>
            <a:ext cx="3330906" cy="34410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2800" i="1" dirty="0">
                <a:solidFill>
                  <a:srgbClr val="00B050"/>
                </a:solidFill>
              </a:rPr>
              <a:t>Nossa Solução:</a:t>
            </a:r>
            <a:r>
              <a:rPr lang="pt-BR" sz="2800" dirty="0">
                <a:solidFill>
                  <a:srgbClr val="00B050"/>
                </a:solidFill>
              </a:rPr>
              <a:t> Saquarema Verde Online</a:t>
            </a:r>
            <a:br>
              <a:rPr lang="pt-BR" sz="2800" dirty="0">
                <a:solidFill>
                  <a:srgbClr val="00B050"/>
                </a:solidFill>
              </a:rPr>
            </a:br>
            <a:br>
              <a:rPr lang="pt-BR" sz="2800" dirty="0">
                <a:solidFill>
                  <a:srgbClr val="00B050"/>
                </a:solidFill>
              </a:rPr>
            </a:br>
            <a:r>
              <a:rPr lang="pt-BR" sz="2800" dirty="0">
                <a:solidFill>
                  <a:srgbClr val="00B050"/>
                </a:solidFill>
              </a:rPr>
              <a:t>uma </a:t>
            </a:r>
            <a:r>
              <a:rPr lang="pt-BR" sz="2800" b="1" dirty="0">
                <a:solidFill>
                  <a:srgbClr val="00B050"/>
                </a:solidFill>
              </a:rPr>
              <a:t>Plataforma Digital Centralizada</a:t>
            </a:r>
            <a:r>
              <a:rPr lang="pt-BR" sz="2800" dirty="0">
                <a:solidFill>
                  <a:srgbClr val="00B050"/>
                </a:solidFill>
              </a:rPr>
              <a:t>.</a:t>
            </a:r>
            <a:endParaRPr lang="en-US" sz="2800" dirty="0">
              <a:solidFill>
                <a:srgbClr val="00B050"/>
              </a:solidFill>
            </a:endParaRPr>
          </a:p>
        </p:txBody>
      </p:sp>
      <p:pic>
        <p:nvPicPr>
          <p:cNvPr id="4" name="Vídeo 3" descr="Pessoa Correndo Ladeira Acima">
            <a:extLst>
              <a:ext uri="{FF2B5EF4-FFF2-40B4-BE49-F238E27FC236}">
                <a16:creationId xmlns:a16="http://schemas.microsoft.com/office/drawing/2014/main" id="{A843412B-E4E8-050A-7B08-8C3B4201D2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1627188" y="1417638"/>
            <a:ext cx="5370512" cy="402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049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F90B78-6157-996A-E574-40E594C13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914400"/>
          </a:xfrm>
        </p:spPr>
        <p:txBody>
          <a:bodyPr/>
          <a:lstStyle/>
          <a:p>
            <a:r>
              <a:rPr lang="pt-BR" b="1">
                <a:solidFill>
                  <a:srgbClr val="00B050"/>
                </a:solidFill>
              </a:rPr>
              <a:t>O que o Site Fará?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40D3F2-0D33-7E23-4282-452D740D0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pt-BR" sz="28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Centralizar Informações:</a:t>
            </a:r>
            <a:r>
              <a:rPr lang="pt-BR" sz="28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Tudo sobre atrações, regras e eventos em um só lugar.</a:t>
            </a:r>
          </a:p>
          <a:p>
            <a:pPr lvl="1"/>
            <a:r>
              <a:rPr lang="pt-BR" sz="28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Facilitar o Planejamento:</a:t>
            </a:r>
            <a:r>
              <a:rPr lang="pt-BR" sz="28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Ajuda turistas a organizarem suas visitas de forma rápida e prática.</a:t>
            </a:r>
          </a:p>
          <a:p>
            <a:pPr lvl="1"/>
            <a:r>
              <a:rPr lang="pt-BR" sz="28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Incentivar a Interação:</a:t>
            </a:r>
            <a:r>
              <a:rPr lang="pt-BR" sz="28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Conectar visitantes com a comunidade local.</a:t>
            </a: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4544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BA2C4-0879-3720-9BD0-0BABE37C3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>
                <a:solidFill>
                  <a:srgbClr val="00B050"/>
                </a:solidFill>
              </a:rPr>
              <a:t>Objetivo Final:</a:t>
            </a:r>
            <a:r>
              <a:rPr lang="pt-BR">
                <a:solidFill>
                  <a:srgbClr val="00B050"/>
                </a:solidFill>
              </a:rPr>
              <a:t> Promover um </a:t>
            </a:r>
            <a:r>
              <a:rPr lang="pt-BR" b="1">
                <a:solidFill>
                  <a:srgbClr val="00B050"/>
                </a:solidFill>
              </a:rPr>
              <a:t>Turismo Sustentável e Responsável</a:t>
            </a:r>
            <a:r>
              <a:rPr lang="pt-BR">
                <a:solidFill>
                  <a:srgbClr val="00B050"/>
                </a:solidFill>
              </a:rPr>
              <a:t> em Saquarema.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784A7D-EBBC-1053-FCF9-E3389ADC7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sz="2800" b="1" i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Benefícios: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Acesso fácil a todas as belezas naturais com apenas um clique.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Maior facilidade em encontrar seu passeio perfeito.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Experiências mais seguras e organizadas para todos.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plataforma será um canal direto para a comunidade, aumentando a participação em eventos ambientais e mutirões.</a:t>
            </a:r>
          </a:p>
          <a:p>
            <a:endParaRPr lang="pt-BR" sz="2400" b="1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sz="3600" b="1" i="1">
                <a:solidFill>
                  <a:srgbClr val="00763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Saquarema Verde Online é mais do que um site; é um Compromisso Digital com a proteção do nosso patrimônio natural e um incentivo à economia local de forma sustentável.</a:t>
            </a:r>
          </a:p>
          <a:p>
            <a:endParaRPr lang="pt-BR" sz="3100" b="1"/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0055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12C445-D71E-45BD-FDF9-DADFC01A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882316"/>
          </a:xfrm>
        </p:spPr>
        <p:txBody>
          <a:bodyPr>
            <a:normAutofit/>
          </a:bodyPr>
          <a:lstStyle/>
          <a:p>
            <a:pPr algn="ctr"/>
            <a:r>
              <a:rPr lang="pt-BR" sz="4400" b="1">
                <a:solidFill>
                  <a:srgbClr val="00B050"/>
                </a:solidFill>
              </a:rPr>
              <a:t>O Próximo Nível: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BF59D1-75DA-19EF-A656-9BD85C090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684421"/>
            <a:ext cx="10691265" cy="4277467"/>
          </a:xfrm>
        </p:spPr>
        <p:txBody>
          <a:bodyPr>
            <a:normAutofit fontScale="92500" lnSpcReduction="10000"/>
          </a:bodyPr>
          <a:lstStyle/>
          <a:p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Após o lançamento do site, propomos desenvolver um aplicativo móvel que utilize a câmera do celular para: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Identificar Flora e Fauna</a:t>
            </a:r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(o visitante aponta para uma planta e o app informa o nome).</a:t>
            </a:r>
          </a:p>
          <a:p>
            <a:r>
              <a:rPr lang="pt-BR" sz="2400" b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Gamificação das Trilhas</a:t>
            </a:r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(conquista de "</a:t>
            </a:r>
            <a:r>
              <a:rPr lang="pt-BR" sz="240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badges</a:t>
            </a:r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" ao completar rotas e responder </a:t>
            </a:r>
            <a:r>
              <a:rPr lang="pt-BR" sz="240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quizzes</a:t>
            </a:r>
            <a:r>
              <a:rPr lang="pt-BR" sz="240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sobre a área).</a:t>
            </a:r>
          </a:p>
          <a:p>
            <a:endParaRPr lang="pt-BR" sz="240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sz="2800" b="1" i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plataforma é a base, mas a Realidade Aumentada será o diferencial que fará o visitante interagir, aprender e proteger Saquarema de uma forma totalmente nova</a:t>
            </a:r>
            <a:r>
              <a:rPr lang="pt-BR" sz="2400" b="1" i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453017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355</Words>
  <Application>Microsoft Office PowerPoint</Application>
  <PresentationFormat>Widescreen</PresentationFormat>
  <Paragraphs>36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Amasis MT Pro Black</vt:lpstr>
      <vt:lpstr>Amasis MT Pro Medium</vt:lpstr>
      <vt:lpstr>Aptos</vt:lpstr>
      <vt:lpstr>Arial</vt:lpstr>
      <vt:lpstr>Calisto MT</vt:lpstr>
      <vt:lpstr>Univers Condensed</vt:lpstr>
      <vt:lpstr>ChronicleVTI</vt:lpstr>
      <vt:lpstr> Saquarema verde online </vt:lpstr>
      <vt:lpstr>Componentes da equipe</vt:lpstr>
      <vt:lpstr>Situação Problema:</vt:lpstr>
      <vt:lpstr>Nossa Solução: Saquarema Verde Online  uma Plataforma Digital Centralizada.</vt:lpstr>
      <vt:lpstr>O que o Site Fará?</vt:lpstr>
      <vt:lpstr>Objetivo Final: Promover um Turismo Sustentável e Responsável em Saquarema.</vt:lpstr>
      <vt:lpstr>O Próximo Nível: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Cláudia Marques Trindade</dc:creator>
  <cp:lastModifiedBy>Administrador</cp:lastModifiedBy>
  <cp:revision>3</cp:revision>
  <dcterms:created xsi:type="dcterms:W3CDTF">2025-11-24T22:47:40Z</dcterms:created>
  <dcterms:modified xsi:type="dcterms:W3CDTF">2025-11-28T00:20:05Z</dcterms:modified>
</cp:coreProperties>
</file>

<file path=docProps/thumbnail.jpeg>
</file>